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embeddedFontLst>
    <p:embeddedFont>
      <p:font typeface="Proxima Nova"/>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ProximaNova-bold.fntdata"/><Relationship Id="rId30" Type="http://schemas.openxmlformats.org/officeDocument/2006/relationships/font" Target="fonts/ProximaNova-regular.fntdata"/><Relationship Id="rId11" Type="http://schemas.openxmlformats.org/officeDocument/2006/relationships/slide" Target="slides/slide6.xml"/><Relationship Id="rId33" Type="http://schemas.openxmlformats.org/officeDocument/2006/relationships/font" Target="fonts/ProximaNova-boldItalic.fntdata"/><Relationship Id="rId10" Type="http://schemas.openxmlformats.org/officeDocument/2006/relationships/slide" Target="slides/slide5.xml"/><Relationship Id="rId32" Type="http://schemas.openxmlformats.org/officeDocument/2006/relationships/font" Target="fonts/ProximaNova-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spreadsheets/d/1MYcxZMhf97H5Uxr2Y7XndHn6eEC5oO8XWQi2PU5jLxQ/edit#gid=0" TargetMode="Externa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63a1406d4e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63a1406d4e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63a1406d4e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63a1406d4e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646f059455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646f059455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646f059455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646f059455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62558b6c05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62558b6c0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62558b6c0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62558b6c0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by ETS indicates that the predictive validity of the GRE tests is limited to first-year graduate-course grades, and even that correlation is meagre in maths-intensive STEM fields.”</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t>students may eventually avoid applying to GRE-requiring programs altogether</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u="sng">
                <a:solidFill>
                  <a:schemeClr val="hlink"/>
                </a:solidFill>
                <a:hlinkClick r:id="rId2"/>
              </a:rPr>
              <a:t>https://docs.google.com/spreadsheets/d/1MYcxZMhf97H5Uxr2Y7XndHn6eEC5oO8XWQi2PU5jLxQ/edit#gid=0</a:t>
            </a:r>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63a6215cab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63a6215cab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646f059455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646f059455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62558b6c05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62558b6c05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(or other things not on the slides)</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63a6215ca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63a6215ca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62558b6c05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2558b6c05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6252d9c39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6252d9c39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62558b6c0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62558b6c0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 think we can probably skip this as it should be self-evident to the group by this point...</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63a1406d4e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63a1406d4e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about brief group discussion of interview / application / recruitment processes we have gone through, experiences to share? Anything in particular about process that stood out for helping or hurting recruitment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62558b6c0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62558b6c0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62558b6c0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62558b6c0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63a1406d4e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63a1406d4e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 stuff to the board</a:t>
            </a:r>
            <a:endParaRPr/>
          </a:p>
          <a:p>
            <a:pPr indent="0" lvl="0" marL="0" rtl="0" algn="l">
              <a:spcBef>
                <a:spcPts val="0"/>
              </a:spcBef>
              <a:spcAft>
                <a:spcPts val="0"/>
              </a:spcAft>
              <a:buNone/>
            </a:pPr>
            <a:r>
              <a:rPr lang="en"/>
              <a:t>What ideas / knowledge are we starting with?</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645fabda2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645fabda2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6006c43dd3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6006c43dd3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63a1406d4e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63a1406d4e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63a6215cab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63a6215cab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63a1406d4e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63a1406d4e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646f05945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646f05945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implicit.harvard.edu/implicit/takeatest.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s://www.researchgate.net/profile/David_Hekman3/publication/303003812_If_There's_Only_One_Woman_in_Your_Candidate_Pool_There's_Statistically_No_Chance_She'll_Be_Hired/links/575eea9908ae9a9c955f8e2c/If-Theres-Only-One-Woman-in-Your-Candidate-Pool-Theres-Statistically-No-Chance-Shell-Be-Hired.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chairs-chaires.gc.ca/program-programme/equity-equite/best_practices-pratiques_examplaires-eng.asp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solidFill>
                  <a:srgbClr val="999999"/>
                </a:solidFill>
              </a:rPr>
              <a:t>E + I Discussion Group</a:t>
            </a:r>
            <a:endParaRPr>
              <a:solidFill>
                <a:srgbClr val="999999"/>
              </a:solidFill>
            </a:endParaRPr>
          </a:p>
          <a:p>
            <a:pPr indent="0" lvl="0" marL="0" rtl="0" algn="ctr">
              <a:spcBef>
                <a:spcPts val="0"/>
              </a:spcBef>
              <a:spcAft>
                <a:spcPts val="0"/>
              </a:spcAft>
              <a:buNone/>
            </a:pPr>
            <a:r>
              <a:rPr b="1" lang="en"/>
              <a:t>Diversity in Recruitment</a:t>
            </a:r>
            <a:endParaRPr b="1"/>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October 1st, 2019</a:t>
            </a:r>
            <a:endParaRPr/>
          </a:p>
          <a:p>
            <a:pPr indent="0" lvl="0" marL="0" rtl="0" algn="ctr">
              <a:spcBef>
                <a:spcPts val="0"/>
              </a:spcBef>
              <a:spcAft>
                <a:spcPts val="0"/>
              </a:spcAft>
              <a:buNone/>
            </a:pPr>
            <a:r>
              <a:rPr lang="en"/>
              <a:t>Kelly Wallace and Toby Hammer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Prepare a Diverse Committee</a:t>
            </a:r>
            <a:endParaRPr/>
          </a:p>
        </p:txBody>
      </p:sp>
      <p:sp>
        <p:nvSpPr>
          <p:cNvPr id="116" name="Google Shape;116;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Rule of &gt;1 (have more than one minority committee member)</a:t>
            </a:r>
            <a:endParaRPr/>
          </a:p>
          <a:p>
            <a:pPr indent="0" lvl="0" marL="0" rtl="0" algn="l">
              <a:spcBef>
                <a:spcPts val="1600"/>
              </a:spcBef>
              <a:spcAft>
                <a:spcPts val="0"/>
              </a:spcAft>
              <a:buNone/>
            </a:pPr>
            <a:r>
              <a:rPr b="1" lang="en"/>
              <a:t>“If you identify as a member of the majority</a:t>
            </a:r>
            <a:r>
              <a:rPr lang="en"/>
              <a:t> take responsibility to learn independently about the experiences, perspectives and contributions from non-dominant perspectives (ideally through reading and experience rather than through personal conversations which also require time and energy) and to champion those points of view.” </a:t>
            </a:r>
            <a:r>
              <a:rPr lang="en"/>
              <a:t>(CRC)</a:t>
            </a:r>
            <a:endParaRPr/>
          </a:p>
          <a:p>
            <a:pPr indent="0" lvl="0" marL="0" rtl="0" algn="l">
              <a:spcBef>
                <a:spcPts val="1600"/>
              </a:spcBef>
              <a:spcAft>
                <a:spcPts val="1600"/>
              </a:spcAft>
              <a:buClr>
                <a:schemeClr val="dk1"/>
              </a:buClr>
              <a:buSzPts val="1100"/>
              <a:buFont typeface="Arial"/>
              <a:buNone/>
            </a:pPr>
            <a:r>
              <a:rPr lang="en"/>
              <a:t>Minimize risk associated with participation. </a:t>
            </a:r>
            <a:endParaRPr/>
          </a:p>
        </p:txBody>
      </p:sp>
      <p:sp>
        <p:nvSpPr>
          <p:cNvPr id="117" name="Google Shape;117;p22"/>
          <p:cNvSpPr txBox="1"/>
          <p:nvPr/>
        </p:nvSpPr>
        <p:spPr>
          <a:xfrm>
            <a:off x="7536600" y="0"/>
            <a:ext cx="1607400" cy="1139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latin typeface="Proxima Nova"/>
                <a:ea typeface="Proxima Nova"/>
                <a:cs typeface="Proxima Nova"/>
                <a:sym typeface="Proxima Nova"/>
              </a:rPr>
              <a:t>ATTRACT</a:t>
            </a:r>
            <a:endParaRPr>
              <a:latin typeface="Proxima Nova"/>
              <a:ea typeface="Proxima Nova"/>
              <a:cs typeface="Proxima Nova"/>
              <a:sym typeface="Proxima Nova"/>
            </a:endParaRPr>
          </a:p>
          <a:p>
            <a:pPr indent="0" lvl="0" marL="0" rtl="0" algn="r">
              <a:spcBef>
                <a:spcPts val="0"/>
              </a:spcBef>
              <a:spcAft>
                <a:spcPts val="0"/>
              </a:spcAft>
              <a:buNone/>
            </a:pPr>
            <a:r>
              <a:rPr b="1" lang="en">
                <a:solidFill>
                  <a:srgbClr val="FF9900"/>
                </a:solidFill>
                <a:latin typeface="Proxima Nova"/>
                <a:ea typeface="Proxima Nova"/>
                <a:cs typeface="Proxima Nova"/>
                <a:sym typeface="Proxima Nova"/>
              </a:rPr>
              <a:t>PREPARE</a:t>
            </a:r>
            <a:endParaRPr b="1">
              <a:solidFill>
                <a:srgbClr val="FF9900"/>
              </a:solidFill>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SELECT</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INTERVIEW</a:t>
            </a:r>
            <a:endParaRPr>
              <a:latin typeface="Proxima Nova"/>
              <a:ea typeface="Proxima Nova"/>
              <a:cs typeface="Proxima Nova"/>
              <a:sym typeface="Proxima Nov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Prepare a Diverse Committee</a:t>
            </a:r>
            <a:endParaRPr/>
          </a:p>
        </p:txBody>
      </p:sp>
      <p:sp>
        <p:nvSpPr>
          <p:cNvPr id="123" name="Google Shape;123;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Attend to group dynamics. Repeat and emphasize the opinions and ideas of minorities in the committee.</a:t>
            </a:r>
            <a:endParaRPr/>
          </a:p>
          <a:p>
            <a:pPr indent="0" lvl="0" marL="0" rtl="0" algn="l">
              <a:spcBef>
                <a:spcPts val="1600"/>
              </a:spcBef>
              <a:spcAft>
                <a:spcPts val="0"/>
              </a:spcAft>
              <a:buNone/>
            </a:pPr>
            <a:r>
              <a:rPr lang="en"/>
              <a:t>“</a:t>
            </a:r>
            <a:r>
              <a:rPr lang="en"/>
              <a:t>Suspend disbelief. Marginalized viewpoints can often be hard to hear or understand for people who have not been exposed to particular perspectives before. They often are not taken at face value, but are justified and explained away.” (CRC)</a:t>
            </a:r>
            <a:endParaRPr/>
          </a:p>
          <a:p>
            <a:pPr indent="0" lvl="0" marL="0" rtl="0" algn="l">
              <a:spcBef>
                <a:spcPts val="1600"/>
              </a:spcBef>
              <a:spcAft>
                <a:spcPts val="0"/>
              </a:spcAft>
              <a:buNone/>
            </a:pPr>
            <a:r>
              <a:rPr lang="en"/>
              <a:t>Spend some time as a committee researching topics like unconscious bias, and perhaps take one or two implicit association tests beforehand (</a:t>
            </a:r>
            <a:r>
              <a:rPr lang="en" u="sng">
                <a:solidFill>
                  <a:schemeClr val="hlink"/>
                </a:solidFill>
                <a:hlinkClick r:id="rId3"/>
              </a:rPr>
              <a:t>https://implicit.harvard.edu/implicit/takeatest.html</a:t>
            </a:r>
            <a:r>
              <a:rPr lang="en"/>
              <a:t>)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24" name="Google Shape;124;p23"/>
          <p:cNvSpPr txBox="1"/>
          <p:nvPr/>
        </p:nvSpPr>
        <p:spPr>
          <a:xfrm>
            <a:off x="7536600" y="0"/>
            <a:ext cx="1607400" cy="1139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latin typeface="Proxima Nova"/>
                <a:ea typeface="Proxima Nova"/>
                <a:cs typeface="Proxima Nova"/>
                <a:sym typeface="Proxima Nova"/>
              </a:rPr>
              <a:t>ATTRACT</a:t>
            </a:r>
            <a:endParaRPr>
              <a:latin typeface="Proxima Nova"/>
              <a:ea typeface="Proxima Nova"/>
              <a:cs typeface="Proxima Nova"/>
              <a:sym typeface="Proxima Nova"/>
            </a:endParaRPr>
          </a:p>
          <a:p>
            <a:pPr indent="0" lvl="0" marL="0" rtl="0" algn="r">
              <a:spcBef>
                <a:spcPts val="0"/>
              </a:spcBef>
              <a:spcAft>
                <a:spcPts val="0"/>
              </a:spcAft>
              <a:buNone/>
            </a:pPr>
            <a:r>
              <a:rPr b="1" lang="en">
                <a:solidFill>
                  <a:srgbClr val="FF9900"/>
                </a:solidFill>
                <a:latin typeface="Proxima Nova"/>
                <a:ea typeface="Proxima Nova"/>
                <a:cs typeface="Proxima Nova"/>
                <a:sym typeface="Proxima Nova"/>
              </a:rPr>
              <a:t>PREPARE</a:t>
            </a:r>
            <a:endParaRPr b="1">
              <a:solidFill>
                <a:srgbClr val="FF9900"/>
              </a:solidFill>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SELECT</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INTERVIEW</a:t>
            </a:r>
            <a:endParaRPr>
              <a:latin typeface="Proxima Nova"/>
              <a:ea typeface="Proxima Nova"/>
              <a:cs typeface="Proxima Nova"/>
              <a:sym typeface="Proxima Nov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 intentional about the early selection process</a:t>
            </a:r>
            <a:endParaRPr/>
          </a:p>
        </p:txBody>
      </p:sp>
      <p:sp>
        <p:nvSpPr>
          <p:cNvPr id="130" name="Google Shape;130;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Become familiar with</a:t>
            </a:r>
            <a:r>
              <a:rPr lang="en"/>
              <a:t> minority-based fellowships and opportunities. </a:t>
            </a:r>
            <a:endParaRPr/>
          </a:p>
          <a:p>
            <a:pPr indent="0" lvl="0" marL="0" rtl="0" algn="l">
              <a:spcBef>
                <a:spcPts val="1600"/>
              </a:spcBef>
              <a:spcAft>
                <a:spcPts val="0"/>
              </a:spcAft>
              <a:buNone/>
            </a:pPr>
            <a:r>
              <a:rPr lang="en"/>
              <a:t>If the pool of applicants to the posting is not large or diverse enough, extend the application deadline, or review the ad more critically for potential barriers and repost it.</a:t>
            </a:r>
            <a:endParaRPr/>
          </a:p>
          <a:p>
            <a:pPr indent="0" lvl="0" marL="0" rtl="0" algn="l">
              <a:spcBef>
                <a:spcPts val="1600"/>
              </a:spcBef>
              <a:spcAft>
                <a:spcPts val="0"/>
              </a:spcAft>
              <a:buNone/>
            </a:pPr>
            <a:r>
              <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
        <p:nvSpPr>
          <p:cNvPr id="131" name="Google Shape;131;p24"/>
          <p:cNvSpPr txBox="1"/>
          <p:nvPr/>
        </p:nvSpPr>
        <p:spPr>
          <a:xfrm>
            <a:off x="7536600" y="0"/>
            <a:ext cx="1607400" cy="1139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latin typeface="Proxima Nova"/>
                <a:ea typeface="Proxima Nova"/>
                <a:cs typeface="Proxima Nova"/>
                <a:sym typeface="Proxima Nova"/>
              </a:rPr>
              <a:t>ATTRACT</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PREPARE</a:t>
            </a:r>
            <a:endParaRPr>
              <a:latin typeface="Proxima Nova"/>
              <a:ea typeface="Proxima Nova"/>
              <a:cs typeface="Proxima Nova"/>
              <a:sym typeface="Proxima Nova"/>
            </a:endParaRPr>
          </a:p>
          <a:p>
            <a:pPr indent="0" lvl="0" marL="0" rtl="0" algn="r">
              <a:spcBef>
                <a:spcPts val="0"/>
              </a:spcBef>
              <a:spcAft>
                <a:spcPts val="0"/>
              </a:spcAft>
              <a:buNone/>
            </a:pPr>
            <a:r>
              <a:rPr b="1" lang="en">
                <a:solidFill>
                  <a:srgbClr val="4A86E8"/>
                </a:solidFill>
                <a:latin typeface="Proxima Nova"/>
                <a:ea typeface="Proxima Nova"/>
                <a:cs typeface="Proxima Nova"/>
                <a:sym typeface="Proxima Nova"/>
              </a:rPr>
              <a:t>SELECT</a:t>
            </a:r>
            <a:endParaRPr b="1">
              <a:solidFill>
                <a:srgbClr val="4A86E8"/>
              </a:solidFill>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INTERVIEW</a:t>
            </a:r>
            <a:endParaRPr>
              <a:latin typeface="Proxima Nova"/>
              <a:ea typeface="Proxima Nova"/>
              <a:cs typeface="Proxima Nova"/>
              <a:sym typeface="Proxima Nova"/>
            </a:endParaRPr>
          </a:p>
        </p:txBody>
      </p:sp>
      <p:sp>
        <p:nvSpPr>
          <p:cNvPr id="132" name="Google Shape;132;p24"/>
          <p:cNvSpPr txBox="1"/>
          <p:nvPr/>
        </p:nvSpPr>
        <p:spPr>
          <a:xfrm>
            <a:off x="676575" y="-1713675"/>
            <a:ext cx="3365400" cy="39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 intentional about the early selection process</a:t>
            </a:r>
            <a:endParaRPr/>
          </a:p>
        </p:txBody>
      </p:sp>
      <p:sp>
        <p:nvSpPr>
          <p:cNvPr id="138" name="Google Shape;138;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Acknowledge that letters of recommendation are biased 16% longer for male trainees. </a:t>
            </a:r>
            <a:endParaRPr/>
          </a:p>
          <a:p>
            <a:pPr indent="0" lvl="0" marL="0" rtl="0" algn="l">
              <a:spcBef>
                <a:spcPts val="1600"/>
              </a:spcBef>
              <a:spcAft>
                <a:spcPts val="0"/>
              </a:spcAft>
              <a:buClr>
                <a:schemeClr val="dk1"/>
              </a:buClr>
              <a:buSzPts val="1100"/>
              <a:buFont typeface="Arial"/>
              <a:buNone/>
            </a:pPr>
            <a:r>
              <a:rPr lang="en">
                <a:highlight>
                  <a:schemeClr val="lt1"/>
                </a:highlight>
              </a:rPr>
              <a:t>“</a:t>
            </a:r>
            <a:r>
              <a:rPr lang="en">
                <a:highlight>
                  <a:schemeClr val="lt1"/>
                </a:highlight>
              </a:rPr>
              <a:t>Research has shown that assessors are more likely to use “grindstone adjectives” (e.g., “hardworking,” “diligent,” “conscientious”) to describe women, and to reference these candidates’ personal lives, while they are more likely to use “stand-out” adjectives (e.g., “outstanding,” “superb,” “excellent”) to describe men, and to reference their CV, publications or patents.” </a:t>
            </a:r>
            <a:r>
              <a:rPr lang="en"/>
              <a:t>(CRC)</a:t>
            </a:r>
            <a:endParaRPr/>
          </a:p>
          <a:p>
            <a:pPr indent="0" lvl="0" marL="0" rtl="0" algn="l">
              <a:spcBef>
                <a:spcPts val="1600"/>
              </a:spcBef>
              <a:spcAft>
                <a:spcPts val="0"/>
              </a:spcAft>
              <a:buNone/>
            </a:pPr>
            <a:r>
              <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
        <p:nvSpPr>
          <p:cNvPr id="139" name="Google Shape;139;p25"/>
          <p:cNvSpPr txBox="1"/>
          <p:nvPr/>
        </p:nvSpPr>
        <p:spPr>
          <a:xfrm>
            <a:off x="7536600" y="0"/>
            <a:ext cx="1607400" cy="1139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latin typeface="Proxima Nova"/>
                <a:ea typeface="Proxima Nova"/>
                <a:cs typeface="Proxima Nova"/>
                <a:sym typeface="Proxima Nova"/>
              </a:rPr>
              <a:t>ATTRACT</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PREPARE</a:t>
            </a:r>
            <a:endParaRPr>
              <a:latin typeface="Proxima Nova"/>
              <a:ea typeface="Proxima Nova"/>
              <a:cs typeface="Proxima Nova"/>
              <a:sym typeface="Proxima Nova"/>
            </a:endParaRPr>
          </a:p>
          <a:p>
            <a:pPr indent="0" lvl="0" marL="0" rtl="0" algn="r">
              <a:spcBef>
                <a:spcPts val="0"/>
              </a:spcBef>
              <a:spcAft>
                <a:spcPts val="0"/>
              </a:spcAft>
              <a:buNone/>
            </a:pPr>
            <a:r>
              <a:rPr b="1" lang="en">
                <a:solidFill>
                  <a:srgbClr val="4A86E8"/>
                </a:solidFill>
                <a:latin typeface="Proxima Nova"/>
                <a:ea typeface="Proxima Nova"/>
                <a:cs typeface="Proxima Nova"/>
                <a:sym typeface="Proxima Nova"/>
              </a:rPr>
              <a:t>SELECT</a:t>
            </a:r>
            <a:endParaRPr b="1">
              <a:solidFill>
                <a:srgbClr val="4A86E8"/>
              </a:solidFill>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INTERVIEW</a:t>
            </a:r>
            <a:endParaRPr>
              <a:latin typeface="Proxima Nova"/>
              <a:ea typeface="Proxima Nova"/>
              <a:cs typeface="Proxima Nova"/>
              <a:sym typeface="Proxima Nov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 intentional about the early selection process</a:t>
            </a:r>
            <a:endParaRPr/>
          </a:p>
        </p:txBody>
      </p:sp>
      <p:sp>
        <p:nvSpPr>
          <p:cNvPr id="145" name="Google Shape;145;p26"/>
          <p:cNvSpPr txBox="1"/>
          <p:nvPr>
            <p:ph idx="1" type="body"/>
          </p:nvPr>
        </p:nvSpPr>
        <p:spPr>
          <a:xfrm>
            <a:off x="311700" y="12953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Don’t focus solely on a strong publication record, to the exclusion of other aspects, including non-traditional areas of research and/or research outputs.</a:t>
            </a:r>
            <a:endParaRPr/>
          </a:p>
          <a:p>
            <a:pPr indent="0" lvl="0" marL="0" rtl="0" algn="l">
              <a:spcBef>
                <a:spcPts val="1600"/>
              </a:spcBef>
              <a:spcAft>
                <a:spcPts val="0"/>
              </a:spcAft>
              <a:buNone/>
            </a:pPr>
            <a:r>
              <a:rPr lang="en"/>
              <a:t>Critically evaluate if a candidate’s standardized test scores, grades, etc. are likely to accurately predict their ability to succeed in grad school (e.g. GPA, SAT, GRE)</a:t>
            </a:r>
            <a:endParaRPr/>
          </a:p>
          <a:p>
            <a:pPr indent="0" lvl="0" marL="0" rtl="0" algn="l">
              <a:spcBef>
                <a:spcPts val="1600"/>
              </a:spcBef>
              <a:spcAft>
                <a:spcPts val="0"/>
              </a:spcAft>
              <a:buNone/>
            </a:pPr>
            <a:r>
              <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0"/>
              </a:spcAft>
              <a:buNone/>
            </a:pPr>
            <a:r>
              <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
        <p:nvSpPr>
          <p:cNvPr id="146" name="Google Shape;146;p26"/>
          <p:cNvSpPr txBox="1"/>
          <p:nvPr/>
        </p:nvSpPr>
        <p:spPr>
          <a:xfrm>
            <a:off x="7536600" y="0"/>
            <a:ext cx="1607400" cy="1139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latin typeface="Proxima Nova"/>
                <a:ea typeface="Proxima Nova"/>
                <a:cs typeface="Proxima Nova"/>
                <a:sym typeface="Proxima Nova"/>
              </a:rPr>
              <a:t>ATTRACT</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PREPARE</a:t>
            </a:r>
            <a:endParaRPr>
              <a:latin typeface="Proxima Nova"/>
              <a:ea typeface="Proxima Nova"/>
              <a:cs typeface="Proxima Nova"/>
              <a:sym typeface="Proxima Nova"/>
            </a:endParaRPr>
          </a:p>
          <a:p>
            <a:pPr indent="0" lvl="0" marL="0" rtl="0" algn="r">
              <a:spcBef>
                <a:spcPts val="0"/>
              </a:spcBef>
              <a:spcAft>
                <a:spcPts val="0"/>
              </a:spcAft>
              <a:buNone/>
            </a:pPr>
            <a:r>
              <a:rPr b="1" lang="en">
                <a:solidFill>
                  <a:srgbClr val="4A86E8"/>
                </a:solidFill>
                <a:latin typeface="Proxima Nova"/>
                <a:ea typeface="Proxima Nova"/>
                <a:cs typeface="Proxima Nova"/>
                <a:sym typeface="Proxima Nova"/>
              </a:rPr>
              <a:t>SELECT</a:t>
            </a:r>
            <a:endParaRPr b="1">
              <a:solidFill>
                <a:srgbClr val="4A86E8"/>
              </a:solidFill>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INTERVIEW</a:t>
            </a:r>
            <a:endParaRPr>
              <a:latin typeface="Proxima Nova"/>
              <a:ea typeface="Proxima Nova"/>
              <a:cs typeface="Proxima Nova"/>
              <a:sym typeface="Proxima Nov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7"/>
          <p:cNvSpPr txBox="1"/>
          <p:nvPr>
            <p:ph type="title"/>
          </p:nvPr>
        </p:nvSpPr>
        <p:spPr>
          <a:xfrm>
            <a:off x="242925" y="208100"/>
            <a:ext cx="77487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GRE as one potential barrier to inclusive grad student recruitment</a:t>
            </a:r>
            <a:endParaRPr/>
          </a:p>
        </p:txBody>
      </p:sp>
      <p:sp>
        <p:nvSpPr>
          <p:cNvPr id="152" name="Google Shape;152;p27"/>
          <p:cNvSpPr txBox="1"/>
          <p:nvPr>
            <p:ph idx="1" type="body"/>
          </p:nvPr>
        </p:nvSpPr>
        <p:spPr>
          <a:xfrm>
            <a:off x="55275" y="1406700"/>
            <a:ext cx="89001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Test taking and prep is a significant barrier for students with less time and fewer resources </a:t>
            </a:r>
            <a:endParaRPr/>
          </a:p>
          <a:p>
            <a:pPr indent="-342900" lvl="0" marL="457200" rtl="0" algn="l">
              <a:spcBef>
                <a:spcPts val="0"/>
              </a:spcBef>
              <a:spcAft>
                <a:spcPts val="0"/>
              </a:spcAft>
              <a:buSzPts val="1800"/>
              <a:buChar char="-"/>
            </a:pPr>
            <a:r>
              <a:rPr lang="en"/>
              <a:t>Evidence that GRE scores actually predict success in grad school is mixed and controversial</a:t>
            </a:r>
            <a:endParaRPr/>
          </a:p>
          <a:p>
            <a:pPr indent="-342900" lvl="0" marL="457200" rtl="0" algn="l">
              <a:spcBef>
                <a:spcPts val="0"/>
              </a:spcBef>
              <a:spcAft>
                <a:spcPts val="0"/>
              </a:spcAft>
              <a:buSzPts val="1800"/>
              <a:buChar char="-"/>
            </a:pPr>
            <a:r>
              <a:rPr lang="en"/>
              <a:t>GRE scores often biased in favor of white males from wealthier socioeconomic backgrounds (e.g., Miller &amp; Stassun, Nature 2014)</a:t>
            </a:r>
            <a:endParaRPr/>
          </a:p>
          <a:p>
            <a:pPr indent="-342900" lvl="0" marL="457200" rtl="0" algn="l">
              <a:spcBef>
                <a:spcPts val="0"/>
              </a:spcBef>
              <a:spcAft>
                <a:spcPts val="0"/>
              </a:spcAft>
              <a:buSzPts val="1800"/>
              <a:buChar char="-"/>
            </a:pPr>
            <a:r>
              <a:rPr lang="en"/>
              <a:t>&gt;250 grad programs have dropped the GRE; e.g. ecology/evolution/IB/Biology departments at U Chicago, Yale, Berkeley, Harvard, U Michigan, U Penn, UW, UCLA, U Oregon, U Colorado, Princeton, Wash U, etc.</a:t>
            </a:r>
            <a:endParaRPr/>
          </a:p>
          <a:p>
            <a:pPr indent="-342900" lvl="0" marL="457200" rtl="0" algn="l">
              <a:spcBef>
                <a:spcPts val="0"/>
              </a:spcBef>
              <a:spcAft>
                <a:spcPts val="0"/>
              </a:spcAft>
              <a:buSzPts val="1800"/>
              <a:buChar char="-"/>
            </a:pPr>
            <a:r>
              <a:rPr lang="en"/>
              <a:t>At the least, many people (including ETS) recommend against using poor GRE scores to quickly filter out applicants</a:t>
            </a:r>
            <a:endParaRPr/>
          </a:p>
          <a:p>
            <a:pPr indent="0" lvl="0" marL="45720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53" name="Google Shape;153;p27"/>
          <p:cNvSpPr txBox="1"/>
          <p:nvPr/>
        </p:nvSpPr>
        <p:spPr>
          <a:xfrm>
            <a:off x="7536600" y="0"/>
            <a:ext cx="1607400" cy="1139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latin typeface="Proxima Nova"/>
                <a:ea typeface="Proxima Nova"/>
                <a:cs typeface="Proxima Nova"/>
                <a:sym typeface="Proxima Nova"/>
              </a:rPr>
              <a:t>ATTRACT</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PREPARE</a:t>
            </a:r>
            <a:endParaRPr>
              <a:latin typeface="Proxima Nova"/>
              <a:ea typeface="Proxima Nova"/>
              <a:cs typeface="Proxima Nova"/>
              <a:sym typeface="Proxima Nova"/>
            </a:endParaRPr>
          </a:p>
          <a:p>
            <a:pPr indent="0" lvl="0" marL="0" rtl="0" algn="r">
              <a:spcBef>
                <a:spcPts val="0"/>
              </a:spcBef>
              <a:spcAft>
                <a:spcPts val="0"/>
              </a:spcAft>
              <a:buNone/>
            </a:pPr>
            <a:r>
              <a:rPr b="1" lang="en">
                <a:solidFill>
                  <a:srgbClr val="4A86E8"/>
                </a:solidFill>
                <a:latin typeface="Proxima Nova"/>
                <a:ea typeface="Proxima Nova"/>
                <a:cs typeface="Proxima Nova"/>
                <a:sym typeface="Proxima Nova"/>
              </a:rPr>
              <a:t>SELECT</a:t>
            </a:r>
            <a:endParaRPr b="1">
              <a:solidFill>
                <a:srgbClr val="4A86E8"/>
              </a:solidFill>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INTERVIEW</a:t>
            </a:r>
            <a:endParaRPr>
              <a:latin typeface="Proxima Nova"/>
              <a:ea typeface="Proxima Nova"/>
              <a:cs typeface="Proxima Nova"/>
              <a:sym typeface="Proxima Nov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157" name="Shape 157"/>
        <p:cNvGrpSpPr/>
        <p:nvPr/>
      </p:nvGrpSpPr>
      <p:grpSpPr>
        <a:xfrm>
          <a:off x="0" y="0"/>
          <a:ext cx="0" cy="0"/>
          <a:chOff x="0" y="0"/>
          <a:chExt cx="0" cy="0"/>
        </a:xfrm>
      </p:grpSpPr>
      <p:sp>
        <p:nvSpPr>
          <p:cNvPr id="158" name="Google Shape;158;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rgbClr val="3D85C6"/>
                </a:solidFill>
              </a:rPr>
              <a:t>Article Breakout</a:t>
            </a:r>
            <a:endParaRPr>
              <a:solidFill>
                <a:srgbClr val="3D85C6"/>
              </a:solidFill>
            </a:endParaRPr>
          </a:p>
        </p:txBody>
      </p:sp>
      <p:sp>
        <p:nvSpPr>
          <p:cNvPr id="159" name="Google Shape;159;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2400"/>
              <a:t>“If there’s only one woman in your candidate pool, there’s statistically no chance she’ll be hired”</a:t>
            </a:r>
            <a:endParaRPr i="1" sz="2400"/>
          </a:p>
          <a:p>
            <a:pPr indent="-342900" lvl="0" marL="457200" rtl="0" algn="l">
              <a:spcBef>
                <a:spcPts val="1600"/>
              </a:spcBef>
              <a:spcAft>
                <a:spcPts val="0"/>
              </a:spcAft>
              <a:buSzPts val="1800"/>
              <a:buChar char="-"/>
            </a:pPr>
            <a:r>
              <a:rPr lang="en"/>
              <a:t>Prof. Stefanie Johnson, David Hekman, &amp; Elsa Chan</a:t>
            </a:r>
            <a:endParaRPr/>
          </a:p>
        </p:txBody>
      </p:sp>
      <p:sp>
        <p:nvSpPr>
          <p:cNvPr id="160" name="Google Shape;160;p28"/>
          <p:cNvSpPr txBox="1"/>
          <p:nvPr/>
        </p:nvSpPr>
        <p:spPr>
          <a:xfrm>
            <a:off x="7536600" y="0"/>
            <a:ext cx="1607400" cy="1139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latin typeface="Proxima Nova"/>
                <a:ea typeface="Proxima Nova"/>
                <a:cs typeface="Proxima Nova"/>
                <a:sym typeface="Proxima Nova"/>
              </a:rPr>
              <a:t>ATTRACT</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PREPARE</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SELECT</a:t>
            </a:r>
            <a:endParaRPr>
              <a:latin typeface="Proxima Nova"/>
              <a:ea typeface="Proxima Nova"/>
              <a:cs typeface="Proxima Nova"/>
              <a:sym typeface="Proxima Nova"/>
            </a:endParaRPr>
          </a:p>
          <a:p>
            <a:pPr indent="0" lvl="0" marL="0" rtl="0" algn="r">
              <a:spcBef>
                <a:spcPts val="0"/>
              </a:spcBef>
              <a:spcAft>
                <a:spcPts val="0"/>
              </a:spcAft>
              <a:buNone/>
            </a:pPr>
            <a:r>
              <a:rPr b="1" lang="en">
                <a:solidFill>
                  <a:srgbClr val="D218C1"/>
                </a:solidFill>
                <a:latin typeface="Proxima Nova"/>
                <a:ea typeface="Proxima Nova"/>
                <a:cs typeface="Proxima Nova"/>
                <a:sym typeface="Proxima Nova"/>
              </a:rPr>
              <a:t>INTERVIEW</a:t>
            </a:r>
            <a:endParaRPr b="1">
              <a:solidFill>
                <a:srgbClr val="D218C1"/>
              </a:solidFill>
              <a:latin typeface="Proxima Nova"/>
              <a:ea typeface="Proxima Nova"/>
              <a:cs typeface="Proxima Nova"/>
              <a:sym typeface="Proxima Nov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Structure the in-person interview process to not discourage certain individuals</a:t>
            </a:r>
            <a:endParaRPr/>
          </a:p>
        </p:txBody>
      </p:sp>
      <p:sp>
        <p:nvSpPr>
          <p:cNvPr id="166" name="Google Shape;166;p29"/>
          <p:cNvSpPr txBox="1"/>
          <p:nvPr>
            <p:ph idx="1" type="body"/>
          </p:nvPr>
        </p:nvSpPr>
        <p:spPr>
          <a:xfrm>
            <a:off x="311700" y="1199850"/>
            <a:ext cx="8520600" cy="336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
              <a:t>Ensure all candidates receive the same tailoring of visits (speaking with specific people, seeing certain resources, etc)</a:t>
            </a:r>
            <a:endParaRPr/>
          </a:p>
          <a:p>
            <a:pPr indent="0" lvl="0" marL="0" rtl="0" algn="l">
              <a:spcBef>
                <a:spcPts val="1600"/>
              </a:spcBef>
              <a:spcAft>
                <a:spcPts val="0"/>
              </a:spcAft>
              <a:buNone/>
            </a:pPr>
            <a:r>
              <a:rPr lang="en"/>
              <a:t>Grad Recruitment alternative events- (EEB Grad Recruitment is early february!)</a:t>
            </a:r>
            <a:endParaRPr/>
          </a:p>
          <a:p>
            <a:pPr indent="0" lvl="0" marL="0" rtl="0" algn="l">
              <a:spcBef>
                <a:spcPts val="1600"/>
              </a:spcBef>
              <a:spcAft>
                <a:spcPts val="0"/>
              </a:spcAft>
              <a:buNone/>
            </a:pPr>
            <a:r>
              <a:rPr lang="en"/>
              <a:t>Have plans/resources available for those unable to attend recruitment weekend</a:t>
            </a:r>
            <a:endParaRPr/>
          </a:p>
          <a:p>
            <a:pPr indent="0" lvl="0" marL="0" rtl="0" algn="l">
              <a:lnSpc>
                <a:spcPct val="100000"/>
              </a:lnSpc>
              <a:spcBef>
                <a:spcPts val="1600"/>
              </a:spcBef>
              <a:spcAft>
                <a:spcPts val="0"/>
              </a:spcAft>
              <a:buNone/>
            </a:pPr>
            <a:r>
              <a:rPr lang="en"/>
              <a:t>Have an anonymous exit survey to evaluate grad/faculty interview/visit experience</a:t>
            </a:r>
            <a:endParaRPr/>
          </a:p>
        </p:txBody>
      </p:sp>
      <p:sp>
        <p:nvSpPr>
          <p:cNvPr id="167" name="Google Shape;167;p29"/>
          <p:cNvSpPr txBox="1"/>
          <p:nvPr/>
        </p:nvSpPr>
        <p:spPr>
          <a:xfrm>
            <a:off x="7536600" y="0"/>
            <a:ext cx="1607400" cy="1139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latin typeface="Proxima Nova"/>
                <a:ea typeface="Proxima Nova"/>
                <a:cs typeface="Proxima Nova"/>
                <a:sym typeface="Proxima Nova"/>
              </a:rPr>
              <a:t>ATTRACT</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PREPARE</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SELECT</a:t>
            </a:r>
            <a:endParaRPr>
              <a:latin typeface="Proxima Nova"/>
              <a:ea typeface="Proxima Nova"/>
              <a:cs typeface="Proxima Nova"/>
              <a:sym typeface="Proxima Nova"/>
            </a:endParaRPr>
          </a:p>
          <a:p>
            <a:pPr indent="0" lvl="0" marL="0" rtl="0" algn="r">
              <a:spcBef>
                <a:spcPts val="0"/>
              </a:spcBef>
              <a:spcAft>
                <a:spcPts val="0"/>
              </a:spcAft>
              <a:buNone/>
            </a:pPr>
            <a:r>
              <a:rPr b="1" lang="en">
                <a:solidFill>
                  <a:srgbClr val="D218C1"/>
                </a:solidFill>
                <a:latin typeface="Proxima Nova"/>
                <a:ea typeface="Proxima Nova"/>
                <a:cs typeface="Proxima Nova"/>
                <a:sym typeface="Proxima Nova"/>
              </a:rPr>
              <a:t>INTERVIEW</a:t>
            </a:r>
            <a:endParaRPr b="1">
              <a:solidFill>
                <a:srgbClr val="D218C1"/>
              </a:solidFill>
              <a:latin typeface="Proxima Nova"/>
              <a:ea typeface="Proxima Nova"/>
              <a:cs typeface="Proxima Nova"/>
              <a:sym typeface="Proxima Nov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 Forum -  Action Items for this department</a:t>
            </a:r>
            <a:endParaRPr/>
          </a:p>
        </p:txBody>
      </p:sp>
      <p:sp>
        <p:nvSpPr>
          <p:cNvPr id="173" name="Google Shape;173;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3D85C6"/>
                </a:solidFill>
              </a:rPr>
              <a:t>What actions or ideas from the previous slides could IB use to improve equity and diversity in recruitment?</a:t>
            </a:r>
            <a:endParaRPr b="1">
              <a:solidFill>
                <a:srgbClr val="3D85C6"/>
              </a:solidFill>
            </a:endParaRPr>
          </a:p>
          <a:p>
            <a:pPr indent="0" lvl="0" marL="0" rtl="0" algn="l">
              <a:spcBef>
                <a:spcPts val="1600"/>
              </a:spcBef>
              <a:spcAft>
                <a:spcPts val="0"/>
              </a:spcAft>
              <a:buNone/>
            </a:pPr>
            <a:r>
              <a:t/>
            </a:r>
            <a:endParaRPr/>
          </a:p>
          <a:p>
            <a:pPr indent="0" lvl="0" marL="0" rtl="0" algn="l">
              <a:spcBef>
                <a:spcPts val="1600"/>
              </a:spcBef>
              <a:spcAft>
                <a:spcPts val="0"/>
              </a:spcAft>
              <a:buNone/>
            </a:pPr>
            <a:r>
              <a:rPr i="1" lang="en"/>
              <a:t>EEB Graduate Admissions Chair- Misha Matz</a:t>
            </a:r>
            <a:endParaRPr i="1"/>
          </a:p>
          <a:p>
            <a:pPr indent="0" lvl="0" marL="0" rtl="0" algn="l">
              <a:spcBef>
                <a:spcPts val="1600"/>
              </a:spcBef>
              <a:spcAft>
                <a:spcPts val="0"/>
              </a:spcAft>
              <a:buNone/>
            </a:pPr>
            <a:r>
              <a:rPr i="1" lang="en"/>
              <a:t>IB Department Chair - Claus Wilke</a:t>
            </a:r>
            <a:endParaRPr i="1"/>
          </a:p>
          <a:p>
            <a:pPr indent="0" lvl="0" marL="0" rtl="0" algn="l">
              <a:spcBef>
                <a:spcPts val="1600"/>
              </a:spcBef>
              <a:spcAft>
                <a:spcPts val="0"/>
              </a:spcAft>
              <a:buNone/>
            </a:pPr>
            <a:r>
              <a:rPr i="1" lang="en"/>
              <a:t>Faculty Search Chair for Evolutionary Genomics - Bob Jansen</a:t>
            </a:r>
            <a:endParaRPr i="1"/>
          </a:p>
          <a:p>
            <a:pPr indent="0" lvl="0" marL="0" rtl="0" algn="l">
              <a:spcBef>
                <a:spcPts val="1600"/>
              </a:spcBef>
              <a:spcAft>
                <a:spcPts val="1600"/>
              </a:spcAft>
              <a:buNone/>
            </a:pPr>
            <a:r>
              <a:t/>
            </a:r>
            <a:endParaRPr i="1"/>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34343"/>
        </a:solidFill>
      </p:bgPr>
    </p:bg>
    <p:spTree>
      <p:nvGrpSpPr>
        <p:cNvPr id="177" name="Shape 177"/>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Outline</a:t>
            </a:r>
            <a:endParaRPr/>
          </a:p>
        </p:txBody>
      </p:sp>
      <p:sp>
        <p:nvSpPr>
          <p:cNvPr id="61" name="Google Shape;61;p14"/>
          <p:cNvSpPr txBox="1"/>
          <p:nvPr>
            <p:ph idx="1" type="body"/>
          </p:nvPr>
        </p:nvSpPr>
        <p:spPr>
          <a:xfrm>
            <a:off x="311700" y="1145225"/>
            <a:ext cx="8520600" cy="342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Part 1. Open Forum</a:t>
            </a:r>
            <a:endParaRPr i="1"/>
          </a:p>
          <a:p>
            <a:pPr indent="0" lvl="0" marL="0" rtl="0" algn="l">
              <a:spcBef>
                <a:spcPts val="1600"/>
              </a:spcBef>
              <a:spcAft>
                <a:spcPts val="0"/>
              </a:spcAft>
              <a:buNone/>
            </a:pPr>
            <a:r>
              <a:rPr i="1" lang="en"/>
              <a:t>Part 2. Actionable Steps for Recruitment</a:t>
            </a:r>
            <a:endParaRPr i="1"/>
          </a:p>
          <a:p>
            <a:pPr indent="-342900" lvl="0" marL="457200" rtl="0" algn="l">
              <a:spcBef>
                <a:spcPts val="1600"/>
              </a:spcBef>
              <a:spcAft>
                <a:spcPts val="0"/>
              </a:spcAft>
              <a:buSzPts val="1800"/>
              <a:buAutoNum type="arabicPeriod"/>
            </a:pPr>
            <a:r>
              <a:rPr lang="en"/>
              <a:t>Attract diverse candidates</a:t>
            </a:r>
            <a:endParaRPr/>
          </a:p>
          <a:p>
            <a:pPr indent="-342900" lvl="0" marL="457200" rtl="0" algn="l">
              <a:spcBef>
                <a:spcPts val="0"/>
              </a:spcBef>
              <a:spcAft>
                <a:spcPts val="0"/>
              </a:spcAft>
              <a:buSzPts val="1800"/>
              <a:buAutoNum type="arabicPeriod"/>
            </a:pPr>
            <a:r>
              <a:rPr lang="en"/>
              <a:t>Prepare a diverse search/admissions committee</a:t>
            </a:r>
            <a:endParaRPr/>
          </a:p>
          <a:p>
            <a:pPr indent="-342900" lvl="0" marL="457200" rtl="0" algn="l">
              <a:spcBef>
                <a:spcPts val="0"/>
              </a:spcBef>
              <a:spcAft>
                <a:spcPts val="0"/>
              </a:spcAft>
              <a:buSzPts val="1800"/>
              <a:buAutoNum type="arabicPeriod"/>
            </a:pPr>
            <a:r>
              <a:rPr lang="en"/>
              <a:t>Be intentional about the early selection process</a:t>
            </a:r>
            <a:endParaRPr/>
          </a:p>
          <a:p>
            <a:pPr indent="-342900" lvl="0" marL="457200" rtl="0" algn="l">
              <a:spcBef>
                <a:spcPts val="0"/>
              </a:spcBef>
              <a:spcAft>
                <a:spcPts val="0"/>
              </a:spcAft>
              <a:buSzPts val="1800"/>
              <a:buAutoNum type="arabicPeriod"/>
            </a:pPr>
            <a:r>
              <a:rPr lang="en"/>
              <a:t>Structure the in-person interview process to not discourage certain individuals</a:t>
            </a:r>
            <a:endParaRPr/>
          </a:p>
          <a:p>
            <a:pPr indent="0" lvl="0" marL="0" rtl="0" algn="l">
              <a:spcBef>
                <a:spcPts val="1600"/>
              </a:spcBef>
              <a:spcAft>
                <a:spcPts val="1600"/>
              </a:spcAft>
              <a:buNone/>
            </a:pPr>
            <a:r>
              <a:rPr i="1" lang="en"/>
              <a:t>Part 3. Revisit the Open Forum</a:t>
            </a:r>
            <a:endParaRPr i="1"/>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(Optional if time? How retention and promotion efforts affect recruitment efforts)</a:t>
            </a:r>
            <a:endParaRPr/>
          </a:p>
        </p:txBody>
      </p:sp>
      <p:sp>
        <p:nvSpPr>
          <p:cNvPr id="183" name="Google Shape;183;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
              <a:t>Differences between recruitment and retention; how improving retention in the dept can benefit recruitment</a:t>
            </a:r>
            <a:endParaRPr/>
          </a:p>
          <a:p>
            <a:pPr indent="0" lvl="0" marL="0" rtl="0" algn="l">
              <a:spcBef>
                <a:spcPts val="1600"/>
              </a:spcBef>
              <a:spcAft>
                <a:spcPts val="0"/>
              </a:spcAft>
              <a:buNone/>
            </a:pPr>
            <a:r>
              <a:rPr lang="en"/>
              <a:t>Systematically collect self-identification data at all levels of faculty.</a:t>
            </a:r>
            <a:endParaRPr/>
          </a:p>
          <a:p>
            <a:pPr indent="0" lvl="0" marL="0" rtl="0" algn="l">
              <a:spcBef>
                <a:spcPts val="1600"/>
              </a:spcBef>
              <a:spcAft>
                <a:spcPts val="0"/>
              </a:spcAft>
              <a:buNone/>
            </a:pPr>
            <a:r>
              <a:rPr lang="en"/>
              <a:t>Ask faculty, staff and students of every background and ability about the institution’s collegiality and climate and how well it is doing in its equity, diversity and inclusion work.</a:t>
            </a:r>
            <a:endParaRPr/>
          </a:p>
          <a:p>
            <a:pPr indent="0" lvl="0" marL="0" rtl="0" algn="l">
              <a:spcBef>
                <a:spcPts val="1600"/>
              </a:spcBef>
              <a:spcAft>
                <a:spcPts val="1600"/>
              </a:spcAft>
              <a:buNone/>
            </a:pPr>
            <a:r>
              <a:rPr lang="en"/>
              <a:t>Put a candidate’s teaching evaluations in context.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is recruiting diverse students/postdocs/faculty important?</a:t>
            </a:r>
            <a:endParaRPr/>
          </a:p>
        </p:txBody>
      </p:sp>
      <p:sp>
        <p:nvSpPr>
          <p:cNvPr id="189" name="Google Shape;189;p33"/>
          <p:cNvSpPr txBox="1"/>
          <p:nvPr>
            <p:ph idx="1" type="body"/>
          </p:nvPr>
        </p:nvSpPr>
        <p:spPr>
          <a:xfrm>
            <a:off x="311700" y="1721200"/>
            <a:ext cx="8520600" cy="2847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Because there are always many ways in which a particular topic can be viewed, diverse perspectives are needed to gain comprehensive understanding.</a:t>
            </a:r>
            <a:endParaRPr/>
          </a:p>
          <a:p>
            <a:pPr indent="0" lvl="0" marL="0" rtl="0" algn="l">
              <a:spcBef>
                <a:spcPts val="1600"/>
              </a:spcBef>
              <a:spcAft>
                <a:spcPts val="0"/>
              </a:spcAft>
              <a:buNone/>
            </a:pPr>
            <a:r>
              <a:rPr lang="en"/>
              <a:t>Bias reduces our ability to hear and learn from new-to-us perspectives </a:t>
            </a:r>
            <a:endParaRPr/>
          </a:p>
          <a:p>
            <a:pPr indent="0" lvl="0" marL="0" rtl="0" algn="l">
              <a:spcBef>
                <a:spcPts val="1600"/>
              </a:spcBef>
              <a:spcAft>
                <a:spcPts val="0"/>
              </a:spcAft>
              <a:buNone/>
            </a:pPr>
            <a:r>
              <a:rPr lang="en"/>
              <a:t>diversity does NOT sacrifice quality or merit good grief people</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Representation</a:t>
            </a:r>
            <a:endParaRPr/>
          </a:p>
          <a:p>
            <a:pPr indent="0" lvl="0" marL="0" rtl="0" algn="l">
              <a:spcBef>
                <a:spcPts val="1600"/>
              </a:spcBef>
              <a:spcAft>
                <a:spcPts val="160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4"/>
          <p:cNvSpPr txBox="1"/>
          <p:nvPr>
            <p:ph type="title"/>
          </p:nvPr>
        </p:nvSpPr>
        <p:spPr>
          <a:xfrm>
            <a:off x="311700" y="256050"/>
            <a:ext cx="8520600" cy="76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Why is recruiting diverse students/postdocs/faculty important?</a:t>
            </a:r>
            <a:endParaRPr/>
          </a:p>
        </p:txBody>
      </p:sp>
      <p:sp>
        <p:nvSpPr>
          <p:cNvPr id="195" name="Google Shape;195;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Are there members of underrepresented groups in senior leadership and research roles in our organization?</a:t>
            </a:r>
            <a:endParaRPr/>
          </a:p>
          <a:p>
            <a:pPr indent="0" lvl="0" marL="0" rtl="0" algn="l">
              <a:spcBef>
                <a:spcPts val="1600"/>
              </a:spcBef>
              <a:spcAft>
                <a:spcPts val="0"/>
              </a:spcAft>
              <a:buNone/>
            </a:pPr>
            <a:r>
              <a:rPr lang="en"/>
              <a:t>How have role models influenced you?</a:t>
            </a:r>
            <a:endParaRPr/>
          </a:p>
          <a:p>
            <a:pPr indent="0" lvl="0" marL="0" rtl="0" algn="l">
              <a:spcBef>
                <a:spcPts val="1600"/>
              </a:spcBef>
              <a:spcAft>
                <a:spcPts val="0"/>
              </a:spcAft>
              <a:buNone/>
            </a:pPr>
            <a:r>
              <a:rPr lang="en"/>
              <a:t>Are there members of underrepresented groups acting as mentors for faculty and students?</a:t>
            </a:r>
            <a:endParaRPr/>
          </a:p>
          <a:p>
            <a:pPr indent="0" lvl="0" marL="0" rtl="0" algn="l">
              <a:spcBef>
                <a:spcPts val="1600"/>
              </a:spcBef>
              <a:spcAft>
                <a:spcPts val="0"/>
              </a:spcAft>
              <a:buNone/>
            </a:pPr>
            <a:r>
              <a:rPr lang="en"/>
              <a:t>How does your organization recognize E&amp;I efforts and achievements?</a:t>
            </a:r>
            <a:endParaRPr/>
          </a:p>
          <a:p>
            <a:pPr indent="0" lvl="0" marL="0" rtl="0" algn="l">
              <a:spcBef>
                <a:spcPts val="1600"/>
              </a:spcBef>
              <a:spcAft>
                <a:spcPts val="1600"/>
              </a:spcAft>
              <a:buNone/>
            </a:pPr>
            <a:r>
              <a:rPr lang="en"/>
              <a:t>When in a recruitment process are marginalized views most needed?</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Common biases in recruitment</a:t>
            </a:r>
            <a:endParaRPr/>
          </a:p>
        </p:txBody>
      </p:sp>
      <p:sp>
        <p:nvSpPr>
          <p:cNvPr id="201" name="Google Shape;201;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Remember the rule of &gt;1.</a:t>
            </a:r>
            <a:endParaRPr/>
          </a:p>
          <a:p>
            <a:pPr indent="0" lvl="0" marL="0" rtl="0" algn="l">
              <a:spcBef>
                <a:spcPts val="1600"/>
              </a:spcBef>
              <a:spcAft>
                <a:spcPts val="1600"/>
              </a:spcAft>
              <a:buNone/>
            </a:pPr>
            <a:r>
              <a:rPr lang="en"/>
              <a:t>• Suspend disbelief. Marginalized viewpoints can often be hard to hear or understand for people who have not been exposed to particular perspectives before. They often are not taken at face value, but are justified and explained away.</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6"/>
          <p:cNvSpPr txBox="1"/>
          <p:nvPr>
            <p:ph idx="1" type="body"/>
          </p:nvPr>
        </p:nvSpPr>
        <p:spPr>
          <a:xfrm>
            <a:off x="79525" y="11703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Johnson et al. Harvard Business Review? (</a:t>
            </a:r>
            <a:r>
              <a:rPr lang="en" u="sng">
                <a:solidFill>
                  <a:schemeClr val="hlink"/>
                </a:solidFill>
                <a:hlinkClick r:id="rId3"/>
              </a:rPr>
              <a:t>https://www.researchgate.net/profile/David_Hekman3/publication/303003812_If_There's_Only_One_Woman_in_Your_Candidate_Pool_There's_Statistically_No_Chance_She'll_Be_Hired/links/575eea9908ae9a9c955f8e2c/If-Theres-Only-One-Woman-in-Your-Candidate-Pool-Theres-Statistically-No-Chance-Shell-Be-Hired.pdf</a:t>
            </a:r>
            <a:r>
              <a:rPr lang="en"/>
              <a:t>) </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a:t>Postdoc recruitment article</a:t>
            </a:r>
            <a:endParaRPr/>
          </a:p>
        </p:txBody>
      </p:sp>
      <p:sp>
        <p:nvSpPr>
          <p:cNvPr id="207" name="Google Shape;207;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Reading/stats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 Forum</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What positive or negative experiences have you experienced or observed in recruitment (grad, postdoc, or faculty level)?</a:t>
            </a:r>
            <a:endParaRPr/>
          </a:p>
          <a:p>
            <a:pPr indent="0" lvl="0" marL="457200" rtl="0" algn="l">
              <a:spcBef>
                <a:spcPts val="1600"/>
              </a:spcBef>
              <a:spcAft>
                <a:spcPts val="0"/>
              </a:spcAft>
              <a:buNone/>
            </a:pPr>
            <a:r>
              <a:t/>
            </a:r>
            <a:endParaRPr/>
          </a:p>
          <a:p>
            <a:pPr indent="-342900" lvl="0" marL="457200" rtl="0" algn="l">
              <a:spcBef>
                <a:spcPts val="1600"/>
              </a:spcBef>
              <a:spcAft>
                <a:spcPts val="0"/>
              </a:spcAft>
              <a:buSzPts val="1800"/>
              <a:buAutoNum type="arabicPeriod"/>
            </a:pPr>
            <a:r>
              <a:rPr lang="en"/>
              <a:t>What specific practices, policies, and efforts does UT IB already employ to ensure equitable and diverse recruitment?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UT Faculty Recruitment</a:t>
            </a:r>
            <a:endParaRPr/>
          </a:p>
        </p:txBody>
      </p:sp>
      <p:sp>
        <p:nvSpPr>
          <p:cNvPr id="73" name="Google Shape;73;p16"/>
          <p:cNvSpPr txBox="1"/>
          <p:nvPr>
            <p:ph idx="1" type="body"/>
          </p:nvPr>
        </p:nvSpPr>
        <p:spPr>
          <a:xfrm>
            <a:off x="211950" y="4381050"/>
            <a:ext cx="8520600" cy="520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i="1" lang="en" sz="1200"/>
              <a:t>Data p</a:t>
            </a:r>
            <a:r>
              <a:rPr i="1" lang="en" sz="1200"/>
              <a:t>rovided by Marian Schmidt &amp; Julia York</a:t>
            </a:r>
            <a:endParaRPr i="1" sz="1200"/>
          </a:p>
        </p:txBody>
      </p:sp>
      <p:sp>
        <p:nvSpPr>
          <p:cNvPr id="74" name="Google Shape;74;p16"/>
          <p:cNvSpPr txBox="1"/>
          <p:nvPr/>
        </p:nvSpPr>
        <p:spPr>
          <a:xfrm>
            <a:off x="7536600" y="0"/>
            <a:ext cx="1607400" cy="1139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a:solidFill>
                  <a:srgbClr val="FF0000"/>
                </a:solidFill>
                <a:latin typeface="Proxima Nova"/>
                <a:ea typeface="Proxima Nova"/>
                <a:cs typeface="Proxima Nova"/>
                <a:sym typeface="Proxima Nova"/>
              </a:rPr>
              <a:t>ATTRACT</a:t>
            </a:r>
            <a:endParaRPr b="1">
              <a:solidFill>
                <a:srgbClr val="FF0000"/>
              </a:solidFill>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PREPARE</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SELECT</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INTERVIEW</a:t>
            </a:r>
            <a:endParaRPr>
              <a:latin typeface="Proxima Nova"/>
              <a:ea typeface="Proxima Nova"/>
              <a:cs typeface="Proxima Nova"/>
              <a:sym typeface="Proxima Nova"/>
            </a:endParaRPr>
          </a:p>
        </p:txBody>
      </p:sp>
      <p:pic>
        <p:nvPicPr>
          <p:cNvPr id="75" name="Google Shape;75;p16"/>
          <p:cNvPicPr preferRelativeResize="0"/>
          <p:nvPr/>
        </p:nvPicPr>
        <p:blipFill>
          <a:blip r:embed="rId3">
            <a:alphaModFix/>
          </a:blip>
          <a:stretch>
            <a:fillRect/>
          </a:stretch>
        </p:blipFill>
        <p:spPr>
          <a:xfrm>
            <a:off x="41900" y="1277212"/>
            <a:ext cx="6038040" cy="2553712"/>
          </a:xfrm>
          <a:prstGeom prst="rect">
            <a:avLst/>
          </a:prstGeom>
          <a:noFill/>
          <a:ln>
            <a:noFill/>
          </a:ln>
        </p:spPr>
      </p:pic>
      <p:pic>
        <p:nvPicPr>
          <p:cNvPr id="76" name="Google Shape;76;p16"/>
          <p:cNvPicPr preferRelativeResize="0"/>
          <p:nvPr/>
        </p:nvPicPr>
        <p:blipFill>
          <a:blip r:embed="rId4">
            <a:alphaModFix/>
          </a:blip>
          <a:stretch>
            <a:fillRect/>
          </a:stretch>
        </p:blipFill>
        <p:spPr>
          <a:xfrm>
            <a:off x="5892425" y="1139700"/>
            <a:ext cx="3032675" cy="259943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149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Actionable steps for recruitment: how do we improve?</a:t>
            </a:r>
            <a:endParaRPr i="1"/>
          </a:p>
        </p:txBody>
      </p:sp>
      <p:sp>
        <p:nvSpPr>
          <p:cNvPr id="82" name="Google Shape;82;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lnSpc>
                <a:spcPct val="148363"/>
              </a:lnSpc>
              <a:spcBef>
                <a:spcPts val="1600"/>
              </a:spcBef>
              <a:spcAft>
                <a:spcPts val="0"/>
              </a:spcAft>
              <a:buClr>
                <a:schemeClr val="dk1"/>
              </a:buClr>
              <a:buSzPts val="1100"/>
              <a:buFont typeface="Arial"/>
              <a:buNone/>
            </a:pPr>
            <a:r>
              <a:rPr b="1" i="1" lang="en" sz="1650">
                <a:solidFill>
                  <a:srgbClr val="222222"/>
                </a:solidFill>
              </a:rPr>
              <a:t>Equity, Diversity and Inclusion: A Best Practices Guide for Recruitment, Hiring and Retention - Canada Research Chairs</a:t>
            </a:r>
            <a:endParaRPr b="1" i="1" sz="1650">
              <a:solidFill>
                <a:srgbClr val="222222"/>
              </a:solidFill>
            </a:endParaRPr>
          </a:p>
          <a:p>
            <a:pPr indent="0" lvl="0" marL="0" rtl="0" algn="l">
              <a:spcBef>
                <a:spcPts val="600"/>
              </a:spcBef>
              <a:spcAft>
                <a:spcPts val="1600"/>
              </a:spcAft>
              <a:buNone/>
            </a:pPr>
            <a:r>
              <a:rPr lang="en" sz="1100" u="sng">
                <a:solidFill>
                  <a:schemeClr val="hlink"/>
                </a:solidFill>
                <a:hlinkClick r:id="rId3"/>
              </a:rPr>
              <a:t>http://www.chairs-chaires.gc.ca/program-programme/equity-equite/best_practices-pratiques_examplaires-eng.aspx</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Guideline for best recruitment practices</a:t>
            </a:r>
            <a:endParaRPr/>
          </a:p>
        </p:txBody>
      </p:sp>
      <p:sp>
        <p:nvSpPr>
          <p:cNvPr id="88" name="Google Shape;88;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Attract diverse candidates</a:t>
            </a:r>
            <a:endParaRPr/>
          </a:p>
          <a:p>
            <a:pPr indent="-342900" lvl="0" marL="457200" rtl="0" algn="l">
              <a:spcBef>
                <a:spcPts val="0"/>
              </a:spcBef>
              <a:spcAft>
                <a:spcPts val="0"/>
              </a:spcAft>
              <a:buSzPts val="1800"/>
              <a:buAutoNum type="arabicPeriod"/>
            </a:pPr>
            <a:r>
              <a:rPr lang="en"/>
              <a:t>Prepare a diverse search/admissions committee</a:t>
            </a:r>
            <a:endParaRPr/>
          </a:p>
          <a:p>
            <a:pPr indent="-342900" lvl="0" marL="457200" rtl="0" algn="l">
              <a:spcBef>
                <a:spcPts val="0"/>
              </a:spcBef>
              <a:spcAft>
                <a:spcPts val="0"/>
              </a:spcAft>
              <a:buSzPts val="1800"/>
              <a:buAutoNum type="arabicPeriod"/>
            </a:pPr>
            <a:r>
              <a:rPr lang="en"/>
              <a:t>Be intentional about the early selection process</a:t>
            </a:r>
            <a:endParaRPr/>
          </a:p>
          <a:p>
            <a:pPr indent="-342900" lvl="0" marL="457200" rtl="0" algn="l">
              <a:spcBef>
                <a:spcPts val="0"/>
              </a:spcBef>
              <a:spcAft>
                <a:spcPts val="0"/>
              </a:spcAft>
              <a:buSzPts val="1800"/>
              <a:buAutoNum type="arabicPeriod"/>
            </a:pPr>
            <a:r>
              <a:rPr lang="en"/>
              <a:t>Structure the in-person interview process to not discourage certain individuals</a:t>
            </a:r>
            <a:endParaRPr/>
          </a:p>
        </p:txBody>
      </p:sp>
      <p:sp>
        <p:nvSpPr>
          <p:cNvPr id="89" name="Google Shape;89;p18"/>
          <p:cNvSpPr txBox="1"/>
          <p:nvPr/>
        </p:nvSpPr>
        <p:spPr>
          <a:xfrm>
            <a:off x="7536600" y="0"/>
            <a:ext cx="1607400" cy="1139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latin typeface="Proxima Nova"/>
                <a:ea typeface="Proxima Nova"/>
                <a:cs typeface="Proxima Nova"/>
                <a:sym typeface="Proxima Nova"/>
              </a:rPr>
              <a:t>ATTRACT</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PREPARE</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SELECT</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INTERVIEW</a:t>
            </a:r>
            <a:endParaRPr>
              <a:latin typeface="Proxima Nova"/>
              <a:ea typeface="Proxima Nova"/>
              <a:cs typeface="Proxima Nova"/>
              <a:sym typeface="Proxima Nov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3D85C6"/>
                </a:solidFill>
              </a:rPr>
              <a:t>Article Breakout</a:t>
            </a:r>
            <a:endParaRPr>
              <a:solidFill>
                <a:srgbClr val="3D85C6"/>
              </a:solidFill>
            </a:endParaRPr>
          </a:p>
        </p:txBody>
      </p:sp>
      <p:sp>
        <p:nvSpPr>
          <p:cNvPr id="95" name="Google Shape;95;p19"/>
          <p:cNvSpPr txBox="1"/>
          <p:nvPr>
            <p:ph idx="1" type="body"/>
          </p:nvPr>
        </p:nvSpPr>
        <p:spPr>
          <a:xfrm>
            <a:off x="311700" y="11397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2400"/>
              <a:t>“How the opaque way we hire postdocs contributes to science’s diversity problem”</a:t>
            </a:r>
            <a:endParaRPr i="1" sz="2400"/>
          </a:p>
          <a:p>
            <a:pPr indent="-342900" lvl="0" marL="457200" rtl="0" algn="l">
              <a:spcBef>
                <a:spcPts val="1600"/>
              </a:spcBef>
              <a:spcAft>
                <a:spcPts val="0"/>
              </a:spcAft>
              <a:buSzPts val="1800"/>
              <a:buChar char="-"/>
            </a:pPr>
            <a:r>
              <a:rPr lang="en"/>
              <a:t>Terry McGlynn</a:t>
            </a:r>
            <a:endParaRPr/>
          </a:p>
          <a:p>
            <a:pPr indent="0" lvl="0" marL="0" rtl="0" algn="l">
              <a:spcBef>
                <a:spcPts val="1600"/>
              </a:spcBef>
              <a:spcAft>
                <a:spcPts val="1600"/>
              </a:spcAft>
              <a:buNone/>
            </a:pPr>
            <a:r>
              <a:t/>
            </a:r>
            <a:endParaRPr/>
          </a:p>
        </p:txBody>
      </p:sp>
      <p:sp>
        <p:nvSpPr>
          <p:cNvPr id="96" name="Google Shape;96;p19"/>
          <p:cNvSpPr txBox="1"/>
          <p:nvPr/>
        </p:nvSpPr>
        <p:spPr>
          <a:xfrm>
            <a:off x="7536600" y="0"/>
            <a:ext cx="1607400" cy="1139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a:solidFill>
                  <a:srgbClr val="FF0000"/>
                </a:solidFill>
                <a:latin typeface="Proxima Nova"/>
                <a:ea typeface="Proxima Nova"/>
                <a:cs typeface="Proxima Nova"/>
                <a:sym typeface="Proxima Nova"/>
              </a:rPr>
              <a:t>ATTRACT</a:t>
            </a:r>
            <a:endParaRPr b="1">
              <a:solidFill>
                <a:srgbClr val="FF0000"/>
              </a:solidFill>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PREPARE</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SELECT</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INTERVIEW</a:t>
            </a:r>
            <a:endParaRPr>
              <a:latin typeface="Proxima Nova"/>
              <a:ea typeface="Proxima Nova"/>
              <a:cs typeface="Proxima Nova"/>
              <a:sym typeface="Proxima Nov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Attract Diverse Candidates</a:t>
            </a:r>
            <a:endParaRPr/>
          </a:p>
          <a:p>
            <a:pPr indent="0" lvl="0" marL="0" rtl="0" algn="l">
              <a:spcBef>
                <a:spcPts val="0"/>
              </a:spcBef>
              <a:spcAft>
                <a:spcPts val="0"/>
              </a:spcAft>
              <a:buNone/>
            </a:pPr>
            <a:r>
              <a:t/>
            </a:r>
            <a:endParaRPr/>
          </a:p>
        </p:txBody>
      </p:sp>
      <p:sp>
        <p:nvSpPr>
          <p:cNvPr id="102" name="Google Shape;102;p20"/>
          <p:cNvSpPr txBox="1"/>
          <p:nvPr>
            <p:ph idx="1" type="body"/>
          </p:nvPr>
        </p:nvSpPr>
        <p:spPr>
          <a:xfrm>
            <a:off x="311700" y="1139700"/>
            <a:ext cx="8520600" cy="342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3D85C6"/>
                </a:solidFill>
              </a:rPr>
              <a:t>Be </a:t>
            </a:r>
            <a:r>
              <a:rPr b="1" lang="en" u="sng">
                <a:solidFill>
                  <a:srgbClr val="3D85C6"/>
                </a:solidFill>
              </a:rPr>
              <a:t>active</a:t>
            </a:r>
            <a:r>
              <a:rPr b="1" lang="en">
                <a:solidFill>
                  <a:srgbClr val="3D85C6"/>
                </a:solidFill>
              </a:rPr>
              <a:t>, and consider who are you reaching out to...</a:t>
            </a:r>
            <a:endParaRPr>
              <a:solidFill>
                <a:srgbClr val="3D85C6"/>
              </a:solidFill>
            </a:endParaRPr>
          </a:p>
          <a:p>
            <a:pPr indent="0" lvl="0" marL="0" rtl="0" algn="l">
              <a:spcBef>
                <a:spcPts val="1600"/>
              </a:spcBef>
              <a:spcAft>
                <a:spcPts val="0"/>
              </a:spcAft>
              <a:buClr>
                <a:schemeClr val="dk1"/>
              </a:buClr>
              <a:buSzPts val="1100"/>
              <a:buFont typeface="Arial"/>
              <a:buNone/>
            </a:pPr>
            <a:r>
              <a:rPr lang="en"/>
              <a:t>Post the listings on multiple forms of social media and diversity-focused email lists </a:t>
            </a:r>
            <a:r>
              <a:rPr i="1" lang="en"/>
              <a:t>DiversifyEEB, 500 Women Scientists</a:t>
            </a:r>
            <a:endParaRPr i="1"/>
          </a:p>
          <a:p>
            <a:pPr indent="0" lvl="0" marL="0" rtl="0" algn="l">
              <a:spcBef>
                <a:spcPts val="1600"/>
              </a:spcBef>
              <a:spcAft>
                <a:spcPts val="0"/>
              </a:spcAft>
              <a:buNone/>
            </a:pPr>
            <a:r>
              <a:rPr lang="en"/>
              <a:t>Reach out to programs that provide research opportunities to minorities  	</a:t>
            </a:r>
            <a:r>
              <a:rPr i="1" lang="en"/>
              <a:t>SUPER program (CMB), McNair Scholars, ABS Turner Program</a:t>
            </a:r>
            <a:endParaRPr/>
          </a:p>
          <a:p>
            <a:pPr indent="0" lvl="0" marL="0" rtl="0" algn="l">
              <a:spcBef>
                <a:spcPts val="1600"/>
              </a:spcBef>
              <a:spcAft>
                <a:spcPts val="0"/>
              </a:spcAft>
              <a:buNone/>
            </a:pPr>
            <a:r>
              <a:rPr i="1" lang="en"/>
              <a:t>PUI- </a:t>
            </a:r>
            <a:r>
              <a:rPr lang="en"/>
              <a:t>Primarily Undergraduate Institution</a:t>
            </a:r>
            <a:endParaRPr/>
          </a:p>
          <a:p>
            <a:pPr indent="0" lvl="0" marL="0" rtl="0" algn="l">
              <a:spcBef>
                <a:spcPts val="1600"/>
              </a:spcBef>
              <a:spcAft>
                <a:spcPts val="0"/>
              </a:spcAft>
              <a:buNone/>
            </a:pPr>
            <a:r>
              <a:rPr i="1" lang="en"/>
              <a:t>MSI -</a:t>
            </a:r>
            <a:r>
              <a:rPr lang="en"/>
              <a:t> Minority Serving Institution</a:t>
            </a:r>
            <a:endParaRPr/>
          </a:p>
          <a:p>
            <a:pPr indent="0" lvl="0" marL="0" rtl="0" algn="l">
              <a:spcBef>
                <a:spcPts val="1600"/>
              </a:spcBef>
              <a:spcAft>
                <a:spcPts val="0"/>
              </a:spcAft>
              <a:buNone/>
            </a:pPr>
            <a:r>
              <a:rPr i="1" lang="en"/>
              <a:t>HBCU - </a:t>
            </a:r>
            <a:r>
              <a:rPr lang="en"/>
              <a:t>Historically Black Colleges &amp; Universities</a:t>
            </a:r>
            <a:endParaRPr/>
          </a:p>
          <a:p>
            <a:pPr indent="0" lvl="0" marL="0" rtl="0" algn="l">
              <a:spcBef>
                <a:spcPts val="1600"/>
              </a:spcBef>
              <a:spcAft>
                <a:spcPts val="0"/>
              </a:spcAft>
              <a:buNone/>
            </a:pPr>
            <a:r>
              <a:t/>
            </a:r>
            <a:endParaRPr/>
          </a:p>
          <a:p>
            <a:pPr indent="0" lvl="0" marL="0" rtl="0" algn="l">
              <a:spcBef>
                <a:spcPts val="1600"/>
              </a:spcBef>
              <a:spcAft>
                <a:spcPts val="1600"/>
              </a:spcAft>
              <a:buClr>
                <a:schemeClr val="dk1"/>
              </a:buClr>
              <a:buSzPts val="1100"/>
              <a:buFont typeface="Arial"/>
              <a:buNone/>
            </a:pPr>
            <a:r>
              <a:t/>
            </a:r>
            <a:endParaRPr b="1"/>
          </a:p>
        </p:txBody>
      </p:sp>
      <p:sp>
        <p:nvSpPr>
          <p:cNvPr id="103" name="Google Shape;103;p20"/>
          <p:cNvSpPr txBox="1"/>
          <p:nvPr/>
        </p:nvSpPr>
        <p:spPr>
          <a:xfrm>
            <a:off x="7536600" y="0"/>
            <a:ext cx="1607400" cy="1139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a:solidFill>
                  <a:srgbClr val="FF0000"/>
                </a:solidFill>
                <a:latin typeface="Proxima Nova"/>
                <a:ea typeface="Proxima Nova"/>
                <a:cs typeface="Proxima Nova"/>
                <a:sym typeface="Proxima Nova"/>
              </a:rPr>
              <a:t>ATTRACT</a:t>
            </a:r>
            <a:endParaRPr b="1">
              <a:solidFill>
                <a:srgbClr val="FF0000"/>
              </a:solidFill>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PREPARE</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SELECT</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INTERVIEW</a:t>
            </a:r>
            <a:endParaRPr>
              <a:latin typeface="Proxima Nova"/>
              <a:ea typeface="Proxima Nova"/>
              <a:cs typeface="Proxima Nova"/>
              <a:sym typeface="Proxima Nov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Attract Diverse Candidates</a:t>
            </a:r>
            <a:endParaRPr/>
          </a:p>
        </p:txBody>
      </p:sp>
      <p:sp>
        <p:nvSpPr>
          <p:cNvPr id="109" name="Google Shape;109;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3D85C6"/>
                </a:solidFill>
              </a:rPr>
              <a:t>In the application/solicitation:</a:t>
            </a:r>
            <a:endParaRPr b="1">
              <a:solidFill>
                <a:srgbClr val="3D85C6"/>
              </a:solidFill>
            </a:endParaRPr>
          </a:p>
          <a:p>
            <a:pPr indent="0" lvl="0" marL="0" rtl="0" algn="l">
              <a:spcBef>
                <a:spcPts val="1600"/>
              </a:spcBef>
              <a:spcAft>
                <a:spcPts val="0"/>
              </a:spcAft>
              <a:buNone/>
            </a:pPr>
            <a:r>
              <a:rPr lang="en"/>
              <a:t>U</a:t>
            </a:r>
            <a:r>
              <a:rPr lang="en"/>
              <a:t>se gender neutral pronouns</a:t>
            </a:r>
            <a:endParaRPr/>
          </a:p>
          <a:p>
            <a:pPr indent="0" lvl="0" marL="0" rtl="0" algn="l">
              <a:spcBef>
                <a:spcPts val="1600"/>
              </a:spcBef>
              <a:spcAft>
                <a:spcPts val="0"/>
              </a:spcAft>
              <a:buNone/>
            </a:pPr>
            <a:r>
              <a:rPr lang="en"/>
              <a:t>Don’t harp on the word “qualified” (especially don’t use it as a “diversity caveat”)</a:t>
            </a:r>
            <a:endParaRPr/>
          </a:p>
          <a:p>
            <a:pPr indent="0" lvl="0" marL="0" rtl="0" algn="l">
              <a:spcBef>
                <a:spcPts val="1600"/>
              </a:spcBef>
              <a:spcAft>
                <a:spcPts val="0"/>
              </a:spcAft>
              <a:buNone/>
            </a:pPr>
            <a:r>
              <a:rPr lang="en"/>
              <a:t>Require, as part of the job criteria, a track record related to diversity and inclusion. </a:t>
            </a:r>
            <a:endParaRPr/>
          </a:p>
          <a:p>
            <a:pPr indent="0" lvl="0" marL="0" rtl="0" algn="l">
              <a:spcBef>
                <a:spcPts val="1600"/>
              </a:spcBef>
              <a:spcAft>
                <a:spcPts val="0"/>
              </a:spcAft>
              <a:buNone/>
            </a:pPr>
            <a:r>
              <a:rPr lang="en"/>
              <a:t>“Highlight that career interruptions due to parental leave, family care, extended illness, or community responsibilities should not negatively impact the assessment of a candidate’s research productivity. </a:t>
            </a:r>
            <a:r>
              <a:rPr i="1" lang="en"/>
              <a:t>It is important that applicants know these will be taken into consideration when candidates are assessed.</a:t>
            </a:r>
            <a:r>
              <a:rPr lang="en"/>
              <a:t>” (CRC)</a:t>
            </a:r>
            <a:endParaRPr/>
          </a:p>
          <a:p>
            <a:pPr indent="0" lvl="0" marL="0" rtl="0" algn="l">
              <a:spcBef>
                <a:spcPts val="1600"/>
              </a:spcBef>
              <a:spcAft>
                <a:spcPts val="0"/>
              </a:spcAft>
              <a:buNone/>
            </a:pPr>
            <a:r>
              <a:t/>
            </a:r>
            <a:endParaRPr/>
          </a:p>
          <a:p>
            <a:pPr indent="0" lvl="0" marL="0" rtl="0" algn="l">
              <a:spcBef>
                <a:spcPts val="1600"/>
              </a:spcBef>
              <a:spcAft>
                <a:spcPts val="1600"/>
              </a:spcAft>
              <a:buClr>
                <a:schemeClr val="dk1"/>
              </a:buClr>
              <a:buSzPts val="1100"/>
              <a:buFont typeface="Arial"/>
              <a:buNone/>
            </a:pPr>
            <a:r>
              <a:t/>
            </a:r>
            <a:endParaRPr b="1"/>
          </a:p>
        </p:txBody>
      </p:sp>
      <p:sp>
        <p:nvSpPr>
          <p:cNvPr id="110" name="Google Shape;110;p21"/>
          <p:cNvSpPr txBox="1"/>
          <p:nvPr/>
        </p:nvSpPr>
        <p:spPr>
          <a:xfrm>
            <a:off x="7536600" y="0"/>
            <a:ext cx="1607400" cy="1139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a:solidFill>
                  <a:srgbClr val="FF0000"/>
                </a:solidFill>
                <a:latin typeface="Proxima Nova"/>
                <a:ea typeface="Proxima Nova"/>
                <a:cs typeface="Proxima Nova"/>
                <a:sym typeface="Proxima Nova"/>
              </a:rPr>
              <a:t>ATTRACT</a:t>
            </a:r>
            <a:endParaRPr b="1">
              <a:solidFill>
                <a:srgbClr val="FF0000"/>
              </a:solidFill>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PREPARE</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SELECT</a:t>
            </a:r>
            <a:endParaRPr>
              <a:latin typeface="Proxima Nova"/>
              <a:ea typeface="Proxima Nova"/>
              <a:cs typeface="Proxima Nova"/>
              <a:sym typeface="Proxima Nova"/>
            </a:endParaRPr>
          </a:p>
          <a:p>
            <a:pPr indent="0" lvl="0" marL="0" rtl="0" algn="r">
              <a:spcBef>
                <a:spcPts val="0"/>
              </a:spcBef>
              <a:spcAft>
                <a:spcPts val="0"/>
              </a:spcAft>
              <a:buNone/>
            </a:pPr>
            <a:r>
              <a:rPr lang="en">
                <a:latin typeface="Proxima Nova"/>
                <a:ea typeface="Proxima Nova"/>
                <a:cs typeface="Proxima Nova"/>
                <a:sym typeface="Proxima Nova"/>
              </a:rPr>
              <a:t>INTERVIEW</a:t>
            </a:r>
            <a:endParaRPr>
              <a:latin typeface="Proxima Nova"/>
              <a:ea typeface="Proxima Nova"/>
              <a:cs typeface="Proxima Nova"/>
              <a:sym typeface="Proxima Nov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